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9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339F"/>
    <a:srgbClr val="79B9CA"/>
    <a:srgbClr val="C41453"/>
    <a:srgbClr val="A70F46"/>
    <a:srgbClr val="BF7000"/>
    <a:srgbClr val="065C8C"/>
    <a:srgbClr val="055785"/>
    <a:srgbClr val="5036A6"/>
    <a:srgbClr val="21B169"/>
    <a:srgbClr val="065C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60"/>
  </p:normalViewPr>
  <p:slideViewPr>
    <p:cSldViewPr>
      <p:cViewPr varScale="1">
        <p:scale>
          <a:sx n="114" d="100"/>
          <a:sy n="114" d="100"/>
        </p:scale>
        <p:origin x="138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5D724F-073E-4788-B9AC-DD82110107DC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77246C-448C-4590-A554-429EDF35FA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0240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2139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9041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7236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1914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1878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7619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0191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1361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7198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6963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7506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2321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Таблица 15">
            <a:extLst>
              <a:ext uri="{FF2B5EF4-FFF2-40B4-BE49-F238E27FC236}">
                <a16:creationId xmlns:a16="http://schemas.microsoft.com/office/drawing/2014/main" id="{ACC3E505-3DE0-4388-81C4-F7A783D2F5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2263931"/>
              </p:ext>
            </p:extLst>
          </p:nvPr>
        </p:nvGraphicFramePr>
        <p:xfrm>
          <a:off x="313520" y="764704"/>
          <a:ext cx="4556520" cy="5688631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020919">
                  <a:extLst>
                    <a:ext uri="{9D8B030D-6E8A-4147-A177-3AD203B41FA5}">
                      <a16:colId xmlns:a16="http://schemas.microsoft.com/office/drawing/2014/main" val="2431753041"/>
                    </a:ext>
                  </a:extLst>
                </a:gridCol>
                <a:gridCol w="2535601">
                  <a:extLst>
                    <a:ext uri="{9D8B030D-6E8A-4147-A177-3AD203B41FA5}">
                      <a16:colId xmlns:a16="http://schemas.microsoft.com/office/drawing/2014/main" val="2918078364"/>
                    </a:ext>
                  </a:extLst>
                </a:gridCol>
              </a:tblGrid>
              <a:tr h="1235168">
                <a:tc>
                  <a:txBody>
                    <a:bodyPr/>
                    <a:lstStyle/>
                    <a:p>
                      <a:pPr marL="0" marR="0" lvl="0" indent="0" algn="ctr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+mn-lt"/>
                          <a:cs typeface="Times New Roman" panose="02020603050405020304" pitchFamily="18" charset="0"/>
                        </a:rPr>
                        <a:t>PROJECT NAME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17479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+mn-lt"/>
                          <a:cs typeface="Times New Roman" panose="02020603050405020304" pitchFamily="18" charset="0"/>
                        </a:rPr>
                        <a:t>DEVELOPMENT OF PRODUCTION OF CHEMICAL REAGENTS</a:t>
                      </a:r>
                      <a:endParaRPr lang="ru-RU" sz="1400" b="1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17479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4444013"/>
                  </a:ext>
                </a:extLst>
              </a:tr>
              <a:tr h="918705">
                <a:tc>
                  <a:txBody>
                    <a:bodyPr/>
                    <a:lstStyle/>
                    <a:p>
                      <a:pPr marL="0" marR="0" lvl="0" indent="0" algn="l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latin typeface="+mn-lt"/>
                          <a:cs typeface="Times New Roman" panose="02020603050405020304" pitchFamily="18" charset="0"/>
                        </a:rPr>
                        <a:t>Technical requirements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Diethylene glycol for gas drying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78000940"/>
                  </a:ext>
                </a:extLst>
              </a:tr>
              <a:tr h="874911">
                <a:tc>
                  <a:txBody>
                    <a:bodyPr/>
                    <a:lstStyle/>
                    <a:p>
                      <a:pPr marL="0" marR="0" lvl="0" indent="0" algn="l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+mn-lt"/>
                          <a:cs typeface="Times New Roman" panose="02020603050405020304" pitchFamily="18" charset="0"/>
                        </a:rPr>
                        <a:t>Project implementation period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1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+mn-lt"/>
                          <a:cs typeface="Times New Roman" panose="02020603050405020304" pitchFamily="18" charset="0"/>
                        </a:rPr>
                        <a:t>2020-2021 </a:t>
                      </a:r>
                      <a:r>
                        <a:rPr lang="en-US" sz="1400" dirty="0">
                          <a:latin typeface="+mn-lt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ru-RU" sz="1400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52536315"/>
                  </a:ext>
                </a:extLst>
              </a:tr>
              <a:tr h="874911"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latin typeface="+mn-lt"/>
                          <a:cs typeface="Times New Roman" panose="02020603050405020304" pitchFamily="18" charset="0"/>
                        </a:rPr>
                        <a:t>Current import volume per year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latin typeface="+mn-lt"/>
                          <a:cs typeface="Times New Roman" panose="02020603050405020304" pitchFamily="18" charset="0"/>
                        </a:rPr>
                        <a:t>$ 0.2 million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03883722"/>
                  </a:ext>
                </a:extLst>
              </a:tr>
              <a:tr h="890129"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latin typeface="+mn-lt"/>
                          <a:cs typeface="Times New Roman" panose="02020603050405020304" pitchFamily="18" charset="0"/>
                        </a:rPr>
                        <a:t>Localization percentage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latin typeface="+mn-lt"/>
                          <a:cs typeface="Times New Roman" panose="02020603050405020304" pitchFamily="18" charset="0"/>
                        </a:rPr>
                        <a:t>At least 60%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53406910"/>
                  </a:ext>
                </a:extLst>
              </a:tr>
              <a:tr h="894807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>
                          <a:latin typeface="+mn-lt"/>
                          <a:cs typeface="Times New Roman" panose="02020603050405020304" pitchFamily="18" charset="0"/>
                        </a:rPr>
                        <a:t>Creation of new jobs</a:t>
                      </a:r>
                      <a:endParaRPr lang="ru-RU" sz="1400" b="0" dirty="0"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latin typeface="+mn-lt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1400" b="0" dirty="0"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>
                          <a:latin typeface="+mn-lt"/>
                          <a:cs typeface="Times New Roman" panose="02020603050405020304" pitchFamily="18" charset="0"/>
                        </a:rPr>
                        <a:t>people</a:t>
                      </a:r>
                      <a:r>
                        <a:rPr lang="ru-RU" sz="1400" b="0" dirty="0"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4386174"/>
                  </a:ext>
                </a:extLst>
              </a:tr>
            </a:tbl>
          </a:graphicData>
        </a:graphic>
      </p:graphicFrame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D6775A50-0DA9-420E-B0F8-29738D8916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4088" y="4668088"/>
            <a:ext cx="3367911" cy="1029757"/>
          </a:xfrm>
          <a:prstGeom prst="rect">
            <a:avLst/>
          </a:prstGeom>
        </p:spPr>
      </p:pic>
      <p:pic>
        <p:nvPicPr>
          <p:cNvPr id="7" name="Picture 2" descr="Image result for диэтиленгликоль">
            <a:extLst>
              <a:ext uri="{FF2B5EF4-FFF2-40B4-BE49-F238E27FC236}">
                <a16:creationId xmlns:a16="http://schemas.microsoft.com/office/drawing/2014/main" id="{B9B32CBB-A926-47BB-95F1-C478E26DA71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779"/>
          <a:stretch/>
        </p:blipFill>
        <p:spPr bwMode="auto">
          <a:xfrm>
            <a:off x="5760146" y="1129215"/>
            <a:ext cx="2219437" cy="287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0274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4624</TotalTime>
  <Words>42</Words>
  <Application>Microsoft Office PowerPoint</Application>
  <PresentationFormat>Экран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Султанов Ислом</cp:lastModifiedBy>
  <cp:revision>114</cp:revision>
  <dcterms:created xsi:type="dcterms:W3CDTF">2019-11-05T12:50:54Z</dcterms:created>
  <dcterms:modified xsi:type="dcterms:W3CDTF">2020-12-16T11:04:40Z</dcterms:modified>
</cp:coreProperties>
</file>