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39F"/>
    <a:srgbClr val="79B9CA"/>
    <a:srgbClr val="C41453"/>
    <a:srgbClr val="A70F46"/>
    <a:srgbClr val="BF7000"/>
    <a:srgbClr val="065C8C"/>
    <a:srgbClr val="055785"/>
    <a:srgbClr val="5036A6"/>
    <a:srgbClr val="21B169"/>
    <a:srgbClr val="065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114" d="100"/>
          <a:sy n="114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D724F-073E-4788-B9AC-DD82110107D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7246C-448C-4590-A554-429EDF35F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3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4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3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1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7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9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6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9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6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0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2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Related image">
            <a:extLst>
              <a:ext uri="{FF2B5EF4-FFF2-40B4-BE49-F238E27FC236}">
                <a16:creationId xmlns:a16="http://schemas.microsoft.com/office/drawing/2014/main" id="{8184656C-69E0-400D-B1B1-353C8487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98" y="1037246"/>
            <a:ext cx="2759074" cy="27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ACC3E505-3DE0-4388-81C4-F7A783D2F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34903"/>
              </p:ext>
            </p:extLst>
          </p:nvPr>
        </p:nvGraphicFramePr>
        <p:xfrm>
          <a:off x="323528" y="1037246"/>
          <a:ext cx="4556520" cy="54005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20919">
                  <a:extLst>
                    <a:ext uri="{9D8B030D-6E8A-4147-A177-3AD203B41FA5}">
                      <a16:colId xmlns:a16="http://schemas.microsoft.com/office/drawing/2014/main" val="2431753041"/>
                    </a:ext>
                  </a:extLst>
                </a:gridCol>
                <a:gridCol w="2535601">
                  <a:extLst>
                    <a:ext uri="{9D8B030D-6E8A-4147-A177-3AD203B41FA5}">
                      <a16:colId xmlns:a16="http://schemas.microsoft.com/office/drawing/2014/main" val="2918078364"/>
                    </a:ext>
                  </a:extLst>
                </a:gridCol>
              </a:tblGrid>
              <a:tr h="1208558">
                <a:tc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PROJECT NAME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747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ORGANIZATION OF CAPITAL REPAIR OF GAS TURBINE ENGINES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74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444013"/>
                  </a:ext>
                </a:extLst>
              </a:tr>
              <a:tr h="856062"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Project implementation period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2020-2023 </a:t>
                      </a:r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536315"/>
                  </a:ext>
                </a:extLst>
              </a:tr>
              <a:tr h="73343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Volume of investment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Times New Roman" panose="02020603050405020304" pitchFamily="18" charset="0"/>
                        </a:rPr>
                        <a:t>$ 65.0 million USD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819846"/>
                  </a:ext>
                </a:extLst>
              </a:tr>
              <a:tr h="85606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Current import volume per year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Times New Roman" panose="02020603050405020304" pitchFamily="18" charset="0"/>
                        </a:rPr>
                        <a:t>$ 18-22 million USD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883722"/>
                  </a:ext>
                </a:extLst>
              </a:tr>
              <a:tr h="87095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Localization level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Times New Roman" panose="02020603050405020304" pitchFamily="18" charset="0"/>
                        </a:rPr>
                        <a:t>At least 50%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406910"/>
                  </a:ext>
                </a:extLst>
              </a:tr>
              <a:tr h="87553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Creation of new jobs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Times New Roman" panose="02020603050405020304" pitchFamily="18" charset="0"/>
                        </a:rPr>
                        <a:t>35 people.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86174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43DCC6-A47A-46D1-9C44-46B230B85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93" y="3773618"/>
            <a:ext cx="3943350" cy="22288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395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4627</TotalTime>
  <Words>45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Султанов Ислом</cp:lastModifiedBy>
  <cp:revision>114</cp:revision>
  <dcterms:created xsi:type="dcterms:W3CDTF">2019-11-05T12:50:54Z</dcterms:created>
  <dcterms:modified xsi:type="dcterms:W3CDTF">2020-12-16T11:13:49Z</dcterms:modified>
</cp:coreProperties>
</file>